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bwMode="auto">
          <a:xfrm>
            <a:off x="384540" y="1722842"/>
            <a:ext cx="11435874" cy="3074310"/>
          </a:xfrm>
          <a:prstGeom prst="rect">
            <a:avLst/>
          </a:prstGeom>
          <a:noFill/>
          <a:ln w="19050" algn="ctr">
            <a:solidFill>
              <a:srgbClr val="2ABDF2"/>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8" name="图片 7"/>
          <p:cNvPicPr>
            <a:picLocks noChangeAspect="1"/>
          </p:cNvPicPr>
          <p:nvPr/>
        </p:nvPicPr>
        <p:blipFill>
          <a:blip r:embed="rId1"/>
          <a:stretch>
            <a:fillRect/>
          </a:stretch>
        </p:blipFill>
        <p:spPr>
          <a:xfrm>
            <a:off x="478582" y="1412776"/>
            <a:ext cx="1839602" cy="555435"/>
          </a:xfrm>
          <a:prstGeom prst="rect">
            <a:avLst/>
          </a:prstGeom>
        </p:spPr>
      </p:pic>
      <p:sp>
        <p:nvSpPr>
          <p:cNvPr id="5" name="内容占位符 4"/>
          <p:cNvSpPr>
            <a:spLocks noGrp="1"/>
          </p:cNvSpPr>
          <p:nvPr>
            <p:ph idx="1"/>
          </p:nvPr>
        </p:nvSpPr>
        <p:spPr>
          <a:xfrm>
            <a:off x="334566" y="1916832"/>
            <a:ext cx="11485848" cy="2792239"/>
          </a:xfrm>
        </p:spPr>
        <p:txBody>
          <a:bodyPr/>
          <a:lstStyle/>
          <a:p>
            <a:pPr algn="ctr"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主旨大意题解题技巧</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第一步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在文章的首段或者末段</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提取文章的主旨句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第二步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段落中出现转折的词语</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该句很可能是主题句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第三步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疑问句出现在首段</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其回答的句子可能是主题句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dirty="0">
                <a:latin typeface="Times New Roman" panose="02020603050405020304" pitchFamily="18" charset="0"/>
                <a:ea typeface="楷体" panose="02010609060101010101" pitchFamily="49" charset="-122"/>
                <a:cs typeface="Times New Roman" panose="02020603050405020304" pitchFamily="18" charset="0"/>
              </a:rPr>
              <a:t>第四步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反复出现的词语</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一般为体现文章主旨的关键词。</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83101" y="2527304"/>
            <a:ext cx="1941803" cy="448792"/>
          </a:xfrm>
          <a:prstGeom prst="rect">
            <a:avLst/>
          </a:prstGeom>
        </p:spPr>
      </p:pic>
      <p:sp>
        <p:nvSpPr>
          <p:cNvPr id="5" name="内容占位符 4"/>
          <p:cNvSpPr>
            <a:spLocks noGrp="1"/>
          </p:cNvSpPr>
          <p:nvPr>
            <p:ph idx="1"/>
          </p:nvPr>
        </p:nvSpPr>
        <p:spPr>
          <a:xfrm>
            <a:off x="360854" y="2422629"/>
            <a:ext cx="11485848" cy="1130246"/>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主要探讨了机器人服务员是不是未来的趋势</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不同的人对此有不同的意见。</a:t>
            </a:r>
            <a:endParaRPr lang="zh-CN" altLang="en-US" dirty="0"/>
          </a:p>
        </p:txBody>
      </p:sp>
      <p:pic>
        <p:nvPicPr>
          <p:cNvPr id="2" name="图片 1"/>
          <p:cNvPicPr>
            <a:picLocks noChangeAspect="1"/>
          </p:cNvPicPr>
          <p:nvPr/>
        </p:nvPicPr>
        <p:blipFill>
          <a:blip r:embed="rId2"/>
          <a:stretch>
            <a:fillRect/>
          </a:stretch>
        </p:blipFill>
        <p:spPr>
          <a:xfrm>
            <a:off x="812682" y="908720"/>
            <a:ext cx="10565046" cy="131726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558101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①You may have already seen them in some restaurants around the world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 waiters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about the size of a child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can welcome people and lead them to their tables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can deliver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派送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 and drinks and bring dirty dishes back to the kitchen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have cat-like faces and even make noises when you scratch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heads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robot waiters the future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restaurant industry is trying to answer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②Many people think that robot waiters are the answer to worker shortages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Robots sell well these years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there are many of them moving through eating places all over the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③“I’m sure this is the future,” said Dennis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Reynolds,the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owner of a big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year,his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restaurant started using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Reynolds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it helped reduce work and improve service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④</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However,others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 that robot waiters still have a long way to go before they can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replace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cannot take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cannot walk up the stairs to different areas of a restaurant like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⑤“Restaurants are pretty chaotic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混乱的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places,so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very hard to add automation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自动化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way that is really helpful,” said Craig Le Clair from an advising company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60848"/>
            <a:ext cx="11485848" cy="2238241"/>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Robots are becoming more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common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Bear Robotics from California showed its service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 to sell more robots in the USA and other countries by the end of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China,Pudu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Robotics,started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2016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Shenzhen,has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over 56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robots to work around the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2422798" y="3981440"/>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66445"/>
            <a:ext cx="11485848" cy="3970318"/>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robot waiters do in restaurants according to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orders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deliver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food and drinks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dirty dishes back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upstairs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242820" algn="l"/>
                <a:tab pos="4122420" algn="l"/>
                <a:tab pos="672782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054646" y="908720"/>
            <a:ext cx="3086553" cy="400615"/>
          </a:xfrm>
          <a:prstGeom prst="rect">
            <a:avLst/>
          </a:prstGeom>
        </p:spPr>
      </p:pic>
      <p:sp>
        <p:nvSpPr>
          <p:cNvPr id="6" name="内容占位符 1"/>
          <p:cNvSpPr txBox="1"/>
          <p:nvPr/>
        </p:nvSpPr>
        <p:spPr bwMode="auto">
          <a:xfrm>
            <a:off x="360854" y="46250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“They can deliver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派送</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food and drinks and bring dirty dishes back to the kitchen</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可知，机器人服务员能在餐馆里送食物和饮料，把脏盘子带回厨房。故选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90550"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1754326"/>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replace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④ mean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p:nvPr/>
        </p:nvSpPr>
        <p:spPr bwMode="auto">
          <a:xfrm>
            <a:off x="360854" y="2420888"/>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smtClean="0">
                <a:solidFill>
                  <a:srgbClr val="FF0000"/>
                </a:solidFill>
                <a:latin typeface="Times New Roman" panose="02020603050405020304" pitchFamily="18" charset="0"/>
                <a:ea typeface="宋体" panose="02010600030101010101" pitchFamily="2" charset="-122"/>
              </a:rPr>
              <a:t>“However, others think that robot waiters still have a long way to go before they can replace people</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They cannot take orders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They cannot walk up the stairs to different areas of a restaurant like people</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可知，然而，其他人认为机器人服务员不能接受命令，不能像人一样爬楼梯到餐厅的不同区域，因此可推断机器人在代替人类之前还有很长的路要走，</a:t>
            </a:r>
            <a:r>
              <a:rPr lang="en-US" altLang="zh-CN" b="1" smtClean="0">
                <a:solidFill>
                  <a:srgbClr val="FF0000"/>
                </a:solidFill>
                <a:latin typeface="Times New Roman" panose="02020603050405020304" pitchFamily="18" charset="0"/>
                <a:ea typeface="宋体" panose="02010600030101010101" pitchFamily="2" charset="-122"/>
              </a:rPr>
              <a:t>replace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代替</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90550" y="1286037"/>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smtClean="0">
                <a:ln>
                  <a:noFill/>
                </a:ln>
                <a:solidFill>
                  <a:srgbClr val="FF0000"/>
                </a:solidFill>
                <a:effectLst/>
                <a:latin typeface="宋体" panose="02010600030101010101" pitchFamily="2" charset="-122"/>
              </a:rPr>
              <a:t>√</a:t>
            </a:r>
            <a:endParaRPr kumimoji="0" lang="zh-CN" altLang="zh-CN" sz="1800" i="0" u="none" strike="noStrike" cap="none" normalizeH="0" baseline="0" smtClean="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862322"/>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structure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①/②③/④⑤/⑥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①/②③④/⑤⑥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①②/③④⑤/⑥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①/②③/④⑤⑥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910630" y="918440"/>
            <a:ext cx="3227585" cy="367597"/>
          </a:xfrm>
          <a:prstGeom prst="rect">
            <a:avLst/>
          </a:prstGeom>
        </p:spPr>
      </p:pic>
      <p:sp>
        <p:nvSpPr>
          <p:cNvPr id="6" name="内容占位符 3"/>
          <p:cNvSpPr txBox="1"/>
          <p:nvPr/>
        </p:nvSpPr>
        <p:spPr bwMode="auto">
          <a:xfrm>
            <a:off x="360854" y="350100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通读全文可知，本文第一段引出机器人服务员这一话题；第二段与第三段主要讲述了一些人认为机器人服务员有助于减少工作量和提升服务；第四段与第五段主要讲述了另一些人认为机器人服务员存在一些问题；第六段说明机器人变得越来越普遍。因此文章结构应为</a:t>
            </a:r>
            <a:r>
              <a:rPr lang="en-US" altLang="zh-CN" b="1" dirty="0" smtClean="0">
                <a:solidFill>
                  <a:srgbClr val="FF0000"/>
                </a:solidFill>
                <a:latin typeface="宋体" panose="02010600030101010101" pitchFamily="2" charset="-122"/>
                <a:cs typeface="Times New Roman" panose="02020603050405020304" pitchFamily="18" charset="0"/>
              </a:rPr>
              <a:t>①</a:t>
            </a:r>
            <a:r>
              <a:rPr lang="en-US" altLang="zh-CN" b="1" dirty="0" smtClean="0">
                <a:solidFill>
                  <a:srgbClr val="FF0000"/>
                </a:solidFill>
                <a:latin typeface="Times New Roman" panose="02020603050405020304" pitchFamily="18" charset="0"/>
                <a:ea typeface="宋体" panose="02010600030101010101" pitchFamily="2" charset="-122"/>
              </a:rPr>
              <a:t>/</a:t>
            </a:r>
            <a:r>
              <a:rPr lang="en-US" altLang="zh-CN" b="1" dirty="0" smtClean="0">
                <a:solidFill>
                  <a:srgbClr val="FF0000"/>
                </a:solidFill>
                <a:latin typeface="宋体" panose="02010600030101010101" pitchFamily="2" charset="-122"/>
                <a:cs typeface="Times New Roman" panose="02020603050405020304" pitchFamily="18" charset="0"/>
              </a:rPr>
              <a:t>②③</a:t>
            </a:r>
            <a:r>
              <a:rPr lang="en-US" altLang="zh-CN" b="1" dirty="0" smtClean="0">
                <a:solidFill>
                  <a:srgbClr val="FF0000"/>
                </a:solidFill>
                <a:latin typeface="Times New Roman" panose="02020603050405020304" pitchFamily="18" charset="0"/>
                <a:ea typeface="宋体" panose="02010600030101010101" pitchFamily="2" charset="-122"/>
              </a:rPr>
              <a:t>/</a:t>
            </a:r>
            <a:r>
              <a:rPr lang="en-US" altLang="zh-CN" b="1" dirty="0" smtClean="0">
                <a:solidFill>
                  <a:srgbClr val="FF0000"/>
                </a:solidFill>
                <a:latin typeface="宋体" panose="02010600030101010101" pitchFamily="2" charset="-122"/>
                <a:cs typeface="Times New Roman" panose="02020603050405020304" pitchFamily="18" charset="0"/>
              </a:rPr>
              <a:t>④⑤</a:t>
            </a:r>
            <a:r>
              <a:rPr lang="en-US" altLang="zh-CN" b="1" dirty="0" smtClean="0">
                <a:solidFill>
                  <a:srgbClr val="FF0000"/>
                </a:solidFill>
                <a:latin typeface="Times New Roman" panose="02020603050405020304" pitchFamily="18" charset="0"/>
                <a:ea typeface="宋体" panose="02010600030101010101" pitchFamily="2" charset="-122"/>
              </a:rPr>
              <a:t>/</a:t>
            </a:r>
            <a:r>
              <a:rPr lang="en-US" altLang="zh-CN" b="1" dirty="0" smtClean="0">
                <a:solidFill>
                  <a:srgbClr val="FF0000"/>
                </a:solidFill>
                <a:latin typeface="宋体" panose="02010600030101010101" pitchFamily="2" charset="-122"/>
                <a:cs typeface="Times New Roman" panose="02020603050405020304" pitchFamily="18" charset="0"/>
              </a:rPr>
              <a:t>⑥</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190550" y="1792560"/>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862322"/>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idea 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waiters will replace people in the future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robot waiters are the future is not sure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Robot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waiters will be better than people in the future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err="1">
                <a:solidFill>
                  <a:srgbClr val="000000"/>
                </a:solidFill>
                <a:latin typeface="Times New Roman" panose="02020603050405020304" pitchFamily="18" charset="0"/>
                <a:ea typeface="宋体" panose="02010600030101010101" pitchFamily="2" charset="-122"/>
              </a:rPr>
              <a:t>D</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Robot</a:t>
            </a:r>
            <a:r>
              <a:rPr lang="en-US" altLang="zh-CN" dirty="0">
                <a:solidFill>
                  <a:srgbClr val="000000"/>
                </a:solidFill>
                <a:latin typeface="Times New Roman" panose="02020603050405020304" pitchFamily="18" charset="0"/>
                <a:ea typeface="宋体" panose="02010600030101010101" pitchFamily="2" charset="-122"/>
              </a:rPr>
              <a:t> waiters aren’t clever enough to be really helpful</a:t>
            </a:r>
            <a:r>
              <a:rPr lang="en-US" altLang="zh-CN"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2" name="图片 1"/>
          <p:cNvPicPr>
            <a:picLocks noChangeAspect="1"/>
          </p:cNvPicPr>
          <p:nvPr/>
        </p:nvPicPr>
        <p:blipFill>
          <a:blip r:embed="rId1"/>
          <a:stretch>
            <a:fillRect/>
          </a:stretch>
        </p:blipFill>
        <p:spPr>
          <a:xfrm>
            <a:off x="855874" y="891093"/>
            <a:ext cx="2742841" cy="387795"/>
          </a:xfrm>
          <a:prstGeom prst="rect">
            <a:avLst/>
          </a:prstGeom>
        </p:spPr>
      </p:pic>
      <p:sp>
        <p:nvSpPr>
          <p:cNvPr id="6" name="内容占位符 4"/>
          <p:cNvSpPr txBox="1"/>
          <p:nvPr/>
        </p:nvSpPr>
        <p:spPr bwMode="auto">
          <a:xfrm>
            <a:off x="360854" y="35948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主旨大意题。通读全文可知，本文主要探讨了机器人服务员是不是未来的趋势，不同的人对此有不同的意见。故选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2963</Words>
  <Application>WPS 演示</Application>
  <PresentationFormat>自定义</PresentationFormat>
  <Paragraphs>60</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469</cp:revision>
  <dcterms:created xsi:type="dcterms:W3CDTF">2020-11-06T05:24:00Z</dcterms:created>
  <dcterms:modified xsi:type="dcterms:W3CDTF">2025-09-16T02:43:52Z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70C5693434F5496C91A40CC6D900DE20_12</vt:lpwstr>
  </property>
</Properties>
</file>